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56" r:id="rId4"/>
    <p:sldId id="267" r:id="rId5"/>
    <p:sldId id="268" r:id="rId6"/>
    <p:sldId id="262" r:id="rId7"/>
    <p:sldId id="263" r:id="rId8"/>
    <p:sldId id="258" r:id="rId9"/>
    <p:sldId id="264" r:id="rId10"/>
    <p:sldId id="269" r:id="rId11"/>
    <p:sldId id="260" r:id="rId12"/>
    <p:sldId id="259" r:id="rId13"/>
    <p:sldId id="261" r:id="rId14"/>
    <p:sldId id="270" r:id="rId15"/>
    <p:sldId id="273" r:id="rId16"/>
    <p:sldId id="271" r:id="rId17"/>
    <p:sldId id="27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3BFE-1302-4167-8E9E-C988B075FC7D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A8C6-3218-46C8-BA34-3AD8CE4356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 Therapy in the Treatment of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A58DA-D232-4C47-BC28-38F3052CAE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D2467-C002-449B-B143-59AC8F90129D}" type="slidenum">
              <a:rPr lang="en-GB"/>
              <a:pPr/>
              <a:t>15</a:t>
            </a:fld>
            <a:endParaRPr lang="en-GB"/>
          </a:p>
        </p:txBody>
      </p:sp>
      <p:sp>
        <p:nvSpPr>
          <p:cNvPr id="25602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1027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28D0-844E-4A4A-B5B9-2F5EF403752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7ECB-EB80-4A2E-AB82-C20E3EFB61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ateway.uk.ovid.com/gw1/ovidweb.cgi#to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therapy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4435"/>
            <a:ext cx="7162800" cy="49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904" y="457200"/>
            <a:ext cx="7205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Schematic representation of  a system in which genotype and phenotype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Are related by a complex network of interaction involving many proteins,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RNA and reactants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249" y="6488668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An introduction to molecular medicine and gene therapy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13" r="16252" b="1042"/>
          <a:stretch>
            <a:fillRect/>
          </a:stretch>
        </p:blipFill>
        <p:spPr bwMode="auto">
          <a:xfrm>
            <a:off x="381000" y="-76200"/>
            <a:ext cx="8458200" cy="692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063" t="8791" r="15975"/>
          <a:stretch>
            <a:fillRect/>
          </a:stretch>
        </p:blipFill>
        <p:spPr bwMode="auto">
          <a:xfrm>
            <a:off x="109536" y="54725"/>
            <a:ext cx="8915400" cy="6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5208" r="16252"/>
          <a:stretch>
            <a:fillRect/>
          </a:stretch>
        </p:blipFill>
        <p:spPr bwMode="auto">
          <a:xfrm>
            <a:off x="152400" y="0"/>
            <a:ext cx="8817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Co-up-regulation and co-down-regulation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2590800"/>
            <a:ext cx="8458200" cy="2225415"/>
            <a:chOff x="228600" y="2133600"/>
            <a:chExt cx="8458200" cy="222541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127" t="31250" r="17423" b="36458"/>
            <a:stretch>
              <a:fillRect/>
            </a:stretch>
          </p:blipFill>
          <p:spPr bwMode="auto">
            <a:xfrm>
              <a:off x="228600" y="2209800"/>
              <a:ext cx="8458200" cy="214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04800" y="2133600"/>
              <a:ext cx="24384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7249" y="6488668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An introduction to molecular medicine and gene therapy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992188"/>
            <a:ext cx="6477000" cy="4873625"/>
          </a:xfrm>
          <a:prstGeom prst="rect">
            <a:avLst/>
          </a:prstGeom>
          <a:noFill/>
        </p:spPr>
      </p:pic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1946275" y="5993048"/>
            <a:ext cx="6588125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</a:rPr>
              <a:t>Handschin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</a:rPr>
              <a:t>, C. et al.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</a:rPr>
              <a:t>Endocr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</a:rPr>
              <a:t> Rev 2006;27:728-735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179388" y="179388"/>
            <a:ext cx="87836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FIG. 1. Regulation of PGC-1{alpha} transcription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152400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 dirty="0"/>
              <a:t> The polymorphism of the human </a:t>
            </a:r>
            <a:r>
              <a:rPr lang="en-GB" sz="2000" b="1" dirty="0" err="1"/>
              <a:t>angiotensin</a:t>
            </a:r>
            <a:r>
              <a:rPr lang="en-GB" sz="2000" b="1" dirty="0"/>
              <a:t>-converting enzyme (ACE) </a:t>
            </a:r>
            <a:r>
              <a:rPr lang="en-GB" sz="2000" dirty="0" smtClean="0"/>
              <a:t>gene</a:t>
            </a:r>
          </a:p>
          <a:p>
            <a:pPr>
              <a:buFontTx/>
              <a:buChar char="•"/>
            </a:pP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The presence (insertion, I allele) or the absence (deletion, D allele) of a 287 </a:t>
            </a:r>
            <a:r>
              <a:rPr lang="en-GB" sz="2000" dirty="0" err="1"/>
              <a:t>bp</a:t>
            </a:r>
            <a:r>
              <a:rPr lang="en-GB" sz="2000" dirty="0"/>
              <a:t> fragment. </a:t>
            </a:r>
            <a:endParaRPr lang="en-GB" sz="2000" dirty="0" smtClean="0"/>
          </a:p>
          <a:p>
            <a:pPr>
              <a:buFontTx/>
              <a:buChar char="•"/>
            </a:pP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Hence, three variants exist: II, ID, and DD</a:t>
            </a:r>
            <a:r>
              <a:rPr lang="en-GB" sz="2000" dirty="0" smtClean="0"/>
              <a:t>.</a:t>
            </a:r>
          </a:p>
          <a:p>
            <a:pPr>
              <a:buFontTx/>
              <a:buChar char="•"/>
            </a:pP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This polymorphism occurs in an </a:t>
            </a:r>
            <a:r>
              <a:rPr lang="en-GB" sz="2000" dirty="0" err="1"/>
              <a:t>intron</a:t>
            </a:r>
            <a:r>
              <a:rPr lang="en-GB" sz="2000" dirty="0"/>
              <a:t>, so not </a:t>
            </a:r>
            <a:r>
              <a:rPr lang="en-GB" sz="2000" dirty="0" smtClean="0"/>
              <a:t>coded</a:t>
            </a:r>
          </a:p>
          <a:p>
            <a:pPr>
              <a:buFontTx/>
              <a:buChar char="•"/>
            </a:pP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But it is an exceptionally strong and consistent marker for ACE activity in Caucasians. </a:t>
            </a:r>
            <a:endParaRPr lang="en-GB" sz="2000" dirty="0" smtClean="0"/>
          </a:p>
          <a:p>
            <a:pPr>
              <a:buFontTx/>
              <a:buChar char="•"/>
            </a:pP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Increasing ACE activity is associated with the D allele,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-2232025" y="347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6" name="Picture 4" descr="http://gateway.uk.ovid.com/rel_live/server1/gifs/ftu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550" y="2698750"/>
            <a:ext cx="136525" cy="136525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5800" y="609600"/>
            <a:ext cx="7450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ACE Gene Insertion/deletion polymorphism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8925" y="346075"/>
            <a:ext cx="839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ACE (Angiotensin I converting enzyme) calayses production of angiotensin II and the breakdown of bradykinin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40801"/>
            <a:ext cx="7801058" cy="60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Flow chart of the cell culture and gene targeting process.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719500" y="3595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http://www.nature.com/gt/journal/v15/n2/fig_tab/3303061f1.html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Molecular Medicine and Gene Therapy: An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Vectors in Gene Therapy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Viral vector of gene therapy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Non viral vector of gene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Targeting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Cancer genes and the pathways they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Genetic Basis of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therapy progress and prospects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Tumor Suppressor Gene Replacement for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Antisense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Receptor directed molecular conjugates for gene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Conditional gene targeting for cancer gene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Pharmacogenetics</a:t>
            </a:r>
            <a:r>
              <a:rPr lang="en-US" dirty="0" smtClean="0"/>
              <a:t> of breast cancer therapies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Hypoxia targeting gene expression for breast cancer gene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expression </a:t>
            </a:r>
            <a:r>
              <a:rPr lang="en-US" dirty="0" err="1" smtClean="0"/>
              <a:t>proﬁling</a:t>
            </a:r>
            <a:r>
              <a:rPr lang="en-US" dirty="0" smtClean="0"/>
              <a:t>: Decoding breast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Ethical issues in Molecular Medicine and Gene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Epilogue: Personal Genetic Medicine—The Future Is Now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 paper: Commercial Implications of gene therapy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Molecular Medicine and Gene 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Segment: 1</a:t>
            </a:r>
          </a:p>
          <a:p>
            <a:r>
              <a:rPr lang="en-US" dirty="0" smtClean="0"/>
              <a:t>Gene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Here are some things you'll want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think about.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If you want to develop a cure for a disease by gene therapy, here are some things to think about:</a:t>
            </a:r>
          </a:p>
          <a:p>
            <a:endParaRPr lang="en-US" dirty="0" smtClean="0"/>
          </a:p>
          <a:p>
            <a:r>
              <a:rPr lang="en-US" dirty="0" smtClean="0"/>
              <a:t>How will you reach the target cells and deliver the gene?</a:t>
            </a:r>
          </a:p>
          <a:p>
            <a:pPr lvl="1"/>
            <a:r>
              <a:rPr lang="en-US" dirty="0" smtClean="0"/>
              <a:t>ex vivo vs. in vivo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proportion of target cells need to be altered?</a:t>
            </a:r>
          </a:p>
          <a:p>
            <a:endParaRPr lang="en-US" dirty="0" smtClean="0"/>
          </a:p>
          <a:p>
            <a:r>
              <a:rPr lang="en-US" dirty="0" smtClean="0"/>
              <a:t>Does the gene need to be expressed constitutively, or regulated?</a:t>
            </a:r>
          </a:p>
          <a:p>
            <a:endParaRPr lang="en-US" dirty="0" smtClean="0"/>
          </a:p>
          <a:p>
            <a:r>
              <a:rPr lang="en-US" dirty="0" smtClean="0"/>
              <a:t>Would there be serious consequences if the gene were </a:t>
            </a:r>
            <a:r>
              <a:rPr lang="en-US" dirty="0" err="1" smtClean="0"/>
              <a:t>overexpressed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long will the DNA persist and be expressed?</a:t>
            </a:r>
          </a:p>
          <a:p>
            <a:endParaRPr lang="en-US" dirty="0" smtClean="0"/>
          </a:p>
          <a:p>
            <a:r>
              <a:rPr lang="en-US" dirty="0" smtClean="0"/>
              <a:t>If you are planning to modulate gene expression, how will you do it (e.g. </a:t>
            </a:r>
            <a:r>
              <a:rPr lang="en-US" dirty="0" err="1" smtClean="0"/>
              <a:t>ribozymes</a:t>
            </a:r>
            <a:r>
              <a:rPr lang="en-US" dirty="0" smtClean="0"/>
              <a:t>, antisense, short interfering RNAs ! </a:t>
            </a:r>
            <a:r>
              <a:rPr lang="en-US" dirty="0" err="1" smtClean="0"/>
              <a:t>siRNA</a:t>
            </a:r>
            <a:r>
              <a:rPr lang="en-US" dirty="0" smtClean="0"/>
              <a:t>)?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Some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3426" r="29722"/>
          <a:stretch>
            <a:fillRect/>
          </a:stretch>
        </p:blipFill>
        <p:spPr bwMode="auto">
          <a:xfrm>
            <a:off x="12954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7249" y="6488668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An introduction to molecular medicine and gene therapy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20833" r="29722" b="12500"/>
          <a:stretch>
            <a:fillRect/>
          </a:stretch>
        </p:blipFill>
        <p:spPr bwMode="auto">
          <a:xfrm>
            <a:off x="1066800" y="1"/>
            <a:ext cx="657820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7249" y="6488668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An introduction to molecular medicine and gene therapy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7708" r="58419" b="6250"/>
          <a:stretch>
            <a:fillRect/>
          </a:stretch>
        </p:blipFill>
        <p:spPr bwMode="auto">
          <a:xfrm>
            <a:off x="0" y="0"/>
            <a:ext cx="4572000" cy="68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49959"/>
            <a:ext cx="4419601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2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/>
              <a:t>- </a:t>
            </a:r>
          </a:p>
          <a:p>
            <a:pPr>
              <a:lnSpc>
                <a:spcPct val="200000"/>
              </a:lnSpc>
            </a:pPr>
            <a:r>
              <a:rPr lang="en-US" sz="1200" dirty="0" smtClean="0"/>
              <a:t>Point mutation, or any insertion/deletion entirely inside one gene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 - </a:t>
            </a:r>
          </a:p>
          <a:p>
            <a:pPr>
              <a:lnSpc>
                <a:spcPct val="200000"/>
              </a:lnSpc>
            </a:pPr>
            <a:r>
              <a:rPr lang="en-US" sz="1200" dirty="0" smtClean="0"/>
              <a:t>Deletion of a gene or genes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 –</a:t>
            </a:r>
          </a:p>
          <a:p>
            <a:pPr>
              <a:lnSpc>
                <a:spcPct val="200000"/>
              </a:lnSpc>
            </a:pPr>
            <a:r>
              <a:rPr lang="en-US" sz="1200" dirty="0" smtClean="0"/>
              <a:t> Whole chromosome extra, missing, or both - see chromosomal aberrations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 </a:t>
            </a:r>
            <a:r>
              <a:rPr lang="en-US" b="1" dirty="0" smtClean="0"/>
              <a:t>– </a:t>
            </a:r>
          </a:p>
          <a:p>
            <a:pPr>
              <a:lnSpc>
                <a:spcPct val="200000"/>
              </a:lnSpc>
            </a:pPr>
            <a:r>
              <a:rPr lang="en-US" sz="1200" dirty="0" err="1" smtClean="0"/>
              <a:t>Trinucleotide</a:t>
            </a:r>
            <a:r>
              <a:rPr lang="en-US" sz="1200" dirty="0" smtClean="0"/>
              <a:t> repeat disorders - gene is extended in length</a:t>
            </a:r>
            <a:endParaRPr lang="en-US" sz="1200" dirty="0"/>
          </a:p>
          <a:p>
            <a:pPr>
              <a:lnSpc>
                <a:spcPct val="200000"/>
              </a:lnSpc>
            </a:pPr>
            <a:endParaRPr lang="en-US" sz="1200" dirty="0" smtClean="0"/>
          </a:p>
          <a:p>
            <a:pPr>
              <a:lnSpc>
                <a:spcPct val="200000"/>
              </a:lnSpc>
            </a:pPr>
            <a:endParaRPr lang="en-US" sz="1200" dirty="0"/>
          </a:p>
          <a:p>
            <a:pPr>
              <a:lnSpc>
                <a:spcPct val="200000"/>
              </a:lnSpc>
            </a:pPr>
            <a:endParaRPr lang="en-US" sz="1200" dirty="0" smtClean="0"/>
          </a:p>
          <a:p>
            <a:pPr>
              <a:lnSpc>
                <a:spcPct val="200000"/>
              </a:lnSpc>
            </a:pPr>
            <a:endParaRPr lang="en-US" sz="1200" dirty="0"/>
          </a:p>
          <a:p>
            <a:pPr>
              <a:lnSpc>
                <a:spcPct val="200000"/>
              </a:lnSpc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69521" y="6248400"/>
            <a:ext cx="20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www.wikipedia.com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326" t="13542" r="25037" b="6250"/>
          <a:stretch>
            <a:fillRect/>
          </a:stretch>
        </p:blipFill>
        <p:spPr bwMode="auto">
          <a:xfrm>
            <a:off x="964871" y="228600"/>
            <a:ext cx="817912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730704" y="1634096"/>
            <a:ext cx="385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Monogenetic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Disorder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7249" y="6488668"/>
            <a:ext cx="639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An introduction to molecular medicine and gene therapy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526</Words>
  <Application>Microsoft Office PowerPoint</Application>
  <PresentationFormat>On-screen Show (4:3)</PresentationFormat>
  <Paragraphs>86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Gene therapy </vt:lpstr>
      <vt:lpstr>Lecture Plan</vt:lpstr>
      <vt:lpstr>Molecular Medicine and Gene Therapy</vt:lpstr>
      <vt:lpstr>Here are some things you'll want to think about.</vt:lpstr>
      <vt:lpstr>Some Diseases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Co-up-regulation and co-down-regulation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Gaurav</dc:creator>
  <cp:lastModifiedBy>Gaurav</cp:lastModifiedBy>
  <cp:revision>27</cp:revision>
  <dcterms:created xsi:type="dcterms:W3CDTF">2011-01-05T16:26:40Z</dcterms:created>
  <dcterms:modified xsi:type="dcterms:W3CDTF">2011-01-06T06:04:46Z</dcterms:modified>
</cp:coreProperties>
</file>